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  <p:sldId id="258" r:id="rId4"/>
    <p:sldId id="257" r:id="rId5"/>
    <p:sldId id="260" r:id="rId6"/>
    <p:sldId id="259" r:id="rId7"/>
    <p:sldId id="261" r:id="rId8"/>
    <p:sldId id="262" r:id="rId9"/>
    <p:sldId id="263" r:id="rId10"/>
    <p:sldId id="264" r:id="rId11"/>
    <p:sldId id="290" r:id="rId12"/>
    <p:sldId id="291" r:id="rId13"/>
    <p:sldId id="292" r:id="rId14"/>
    <p:sldId id="293" r:id="rId15"/>
    <p:sldId id="294" r:id="rId16"/>
    <p:sldId id="29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7092B-544D-4A33-B452-11A39F1555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50B87-96F8-429D-AD7C-4C526473C4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933F9-6C7A-4530-8989-8E43C9D883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FD1E62E-82A4-430C-BAF2-847428A52E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6F014-5E36-4717-89C4-3BACBF0233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069E2E-82A3-4ECA-8871-C642874167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29AF2F-D55B-4D17-B26B-BFEC3D8480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4CFDC-AB0D-4C4D-857A-C71F2E2BDA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1E477-D8FD-4764-93A1-BA6D75F689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E14C1-AAA5-45CE-B084-2C0D4BAE5C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D4A4E-109C-4029-B0CB-BCF472C8BB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4FFF4-7F0B-4B64-A0CD-48CA1F3F2A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072EBE-46B4-42DA-81BD-33CB6E8156C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strips dir="rd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44778209_computers.jpg"/>
          <p:cNvPicPr>
            <a:picLocks noChangeAspect="1"/>
          </p:cNvPicPr>
          <p:nvPr/>
        </p:nvPicPr>
        <p:blipFill>
          <a:blip r:embed="rId2"/>
          <a:srcRect t="11000" r="500" b="11000"/>
          <a:stretch>
            <a:fillRect/>
          </a:stretch>
        </p:blipFill>
        <p:spPr>
          <a:xfrm>
            <a:off x="2190750" y="1571612"/>
            <a:ext cx="4738704" cy="3714776"/>
          </a:xfrm>
          <a:prstGeom prst="rect">
            <a:avLst/>
          </a:prstGeom>
        </p:spPr>
      </p:pic>
      <p:sp>
        <p:nvSpPr>
          <p:cNvPr id="5" name="Стрелка вниз 4"/>
          <p:cNvSpPr/>
          <p:nvPr/>
        </p:nvSpPr>
        <p:spPr>
          <a:xfrm rot="17360847">
            <a:off x="6640232" y="3432470"/>
            <a:ext cx="428628" cy="56456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 rot="7037496">
            <a:off x="2384186" y="1516561"/>
            <a:ext cx="428628" cy="64294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 rot="15471103">
            <a:off x="6217256" y="1598745"/>
            <a:ext cx="428628" cy="64294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214810" y="5143512"/>
            <a:ext cx="428628" cy="64294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rot="3908815">
            <a:off x="1810503" y="3294232"/>
            <a:ext cx="428628" cy="64294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1071546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Смотреть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58" y="4357694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Качать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9454" y="1071546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Играть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72264" y="4071942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Учиться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00364" y="5786454"/>
            <a:ext cx="3143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Общаться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fuggoseg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000108"/>
            <a:ext cx="2357454" cy="23574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28926" y="1071546"/>
            <a:ext cx="2786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Психиатр Кимберли Янг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477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Предвестники интернет – зависимости:</a:t>
            </a:r>
            <a:endParaRPr lang="ru-RU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488" y="2826127"/>
            <a:ext cx="628651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навязчивое стремление постоянно проверять электронную почту;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предвкушение следующего онлайнового сеанса;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увеличение времени, проводимого в онлайновом сеансе;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увеличение количества денег, расходуемых на Интернет.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477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Тест Кимберли Янг</a:t>
            </a:r>
            <a:endParaRPr lang="ru-RU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Чувствуете ли вы себя зависимым от Интернета (думаете ли вы о предыдущих онлайновых сеансах и предвкушаете ли последующие)?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Ощущаете ли вы потребность в увеличении времени, проведенного в Сети?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Предпринимались ли вами или вашими родственниками безуспешные попытки контролировать, ограничить или прекратить использование Интернета?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Чувствуете ли вы себя усталым, угнетенным или раздраженным при попытках ограничить или прекратить пользование Интернетом?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Находитесь ли вы в онлайновом режиме больше, чем предполагали?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Были ли у вас случаи, когда вы рисковали получить проблемы в учебе или в личной жизни из-за Интернета?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Случалось ли вам лгать членам семьи, врачам или другим людям, чтобы скрыть время пребывания в Сети?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Используете ли вы Интернет для того, чтобы уйти от проблем или от дурного настроения (например, от чувства беспомощности, виновности, раздраженности или депрессии)?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85720" y="5214950"/>
            <a:ext cx="864399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Человек считается </a:t>
            </a: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интернет - зависимым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случае </a:t>
            </a: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пяти или более положительных ответов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эти вопросы.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836613"/>
          </a:xfrm>
        </p:spPr>
        <p:txBody>
          <a:bodyPr/>
          <a:lstStyle/>
          <a:p>
            <a:pPr lvl="0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Упражнение</a:t>
            </a:r>
            <a:b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«Я в виртуальной и реальной жизни»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214424"/>
          <a:ext cx="871543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  <a:gridCol w="4357718"/>
              </a:tblGrid>
              <a:tr h="123811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Я в виртуальной жизни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Я в реальной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жизни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7917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</a:tr>
              <a:tr h="557917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/>
                </a:tc>
              </a:tr>
              <a:tr h="557917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</a:tr>
              <a:tr h="557917">
                <a:tc>
                  <a:txBody>
                    <a:bodyPr/>
                    <a:lstStyle/>
                    <a:p>
                      <a:r>
                        <a:rPr lang="ru-RU" dirty="0" smtClean="0"/>
                        <a:t>4.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</a:t>
                      </a:r>
                      <a:endParaRPr lang="ru-RU" dirty="0"/>
                    </a:p>
                  </a:txBody>
                  <a:tcPr/>
                </a:tc>
              </a:tr>
              <a:tr h="557917">
                <a:tc>
                  <a:txBody>
                    <a:bodyPr/>
                    <a:lstStyle/>
                    <a:p>
                      <a:r>
                        <a:rPr lang="ru-RU" dirty="0" smtClean="0"/>
                        <a:t>5.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5.</a:t>
                      </a:r>
                      <a:endParaRPr lang="ru-RU" dirty="0"/>
                    </a:p>
                  </a:txBody>
                  <a:tcPr/>
                </a:tc>
              </a:tr>
              <a:tr h="557917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</a:tr>
              <a:tr h="557917">
                <a:tc>
                  <a:txBody>
                    <a:bodyPr/>
                    <a:lstStyle/>
                    <a:p>
                      <a:r>
                        <a:rPr lang="ru-RU" dirty="0" smtClean="0"/>
                        <a:t>7.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836613"/>
          </a:xfrm>
        </p:spPr>
        <p:txBody>
          <a:bodyPr/>
          <a:lstStyle/>
          <a:p>
            <a:pPr lvl="0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Упражнение</a:t>
            </a:r>
            <a:b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«Понимание  целей»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071546"/>
          <a:ext cx="8501122" cy="5357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128970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Каковы мои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цели в жизни?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Что для этого нужно сделать?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1164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</a:tr>
              <a:tr h="581164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/>
                </a:tc>
              </a:tr>
              <a:tr h="581164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</a:tr>
              <a:tr h="581164">
                <a:tc>
                  <a:txBody>
                    <a:bodyPr/>
                    <a:lstStyle/>
                    <a:p>
                      <a:r>
                        <a:rPr lang="ru-RU" dirty="0" smtClean="0"/>
                        <a:t>4.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</a:t>
                      </a:r>
                      <a:endParaRPr lang="ru-RU" dirty="0"/>
                    </a:p>
                  </a:txBody>
                  <a:tcPr/>
                </a:tc>
              </a:tr>
              <a:tr h="581164">
                <a:tc>
                  <a:txBody>
                    <a:bodyPr/>
                    <a:lstStyle/>
                    <a:p>
                      <a:r>
                        <a:rPr lang="ru-RU" dirty="0" smtClean="0"/>
                        <a:t>5.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5.</a:t>
                      </a:r>
                      <a:endParaRPr lang="ru-RU" dirty="0"/>
                    </a:p>
                  </a:txBody>
                  <a:tcPr/>
                </a:tc>
              </a:tr>
              <a:tr h="581164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</a:tr>
              <a:tr h="581164">
                <a:tc>
                  <a:txBody>
                    <a:bodyPr/>
                    <a:lstStyle/>
                    <a:p>
                      <a:r>
                        <a:rPr lang="ru-RU" dirty="0" smtClean="0"/>
                        <a:t>7.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836613"/>
          </a:xfrm>
        </p:spPr>
        <p:txBody>
          <a:bodyPr/>
          <a:lstStyle/>
          <a:p>
            <a:pPr lvl="0"/>
            <a:r>
              <a:rPr lang="ru-RU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Можно так…</a:t>
            </a:r>
            <a:endParaRPr lang="ru-RU" sz="6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2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1142984"/>
            <a:ext cx="7286676" cy="4836289"/>
          </a:xfrm>
          <a:prstGeom prst="rect">
            <a:avLst/>
          </a:prstGeom>
        </p:spPr>
      </p:pic>
      <p:pic>
        <p:nvPicPr>
          <p:cNvPr id="2050" name="Picture 2" descr="&amp;Ncy;&amp;ocy;&amp;vcy;&amp;ocy;&amp;scy;&amp;tcy;&amp;icy; &amp;pcy;&amp;ocy;&amp;lcy;&amp;softcy;&amp;zcy;&amp;ocy;&amp;vcy;&amp;acy;&amp;tcy;&amp;iecy;&amp;lcy;&amp;yacy; Alien Invas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571612"/>
            <a:ext cx="7072362" cy="4703122"/>
          </a:xfrm>
          <a:prstGeom prst="rect">
            <a:avLst/>
          </a:prstGeom>
          <a:noFill/>
        </p:spPr>
      </p:pic>
      <p:pic>
        <p:nvPicPr>
          <p:cNvPr id="2052" name="Picture 4" descr="&amp;Zcy;&amp;acy;&amp;vcy;&amp;icy;&amp;scy;&amp;icy;&amp;mcy;&amp;ocy;&amp;scy;&amp;tcy;&amp;softcy; &amp;ocy;&amp;tcy; &amp;scy;&amp;ocy;&amp;tscy;&amp;icy;&amp;acy;&amp;lcy;&amp;softcy;&amp;ncy;&amp;ycy;&amp;khcy; &amp;scy;&amp;iecy;&amp;tcy;&amp;iecy;&amp;jcy; &amp;Mcy;&amp;iecy;&amp;dcy;&amp;icy;&amp;tscy;&amp;icy;&amp;ncy;&amp;acy; &amp;dcy;&amp;ocy;&amp;mcy;&amp;acy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1357298"/>
            <a:ext cx="6096000" cy="49149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836613"/>
          </a:xfrm>
        </p:spPr>
        <p:txBody>
          <a:bodyPr/>
          <a:lstStyle/>
          <a:p>
            <a:pPr lvl="0"/>
            <a:r>
              <a:rPr lang="ru-RU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 можно так!!!</a:t>
            </a:r>
            <a:endParaRPr lang="ru-RU" sz="7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71546"/>
            <a:ext cx="3534277" cy="2928958"/>
          </a:xfrm>
          <a:prstGeom prst="rect">
            <a:avLst/>
          </a:prstGeom>
        </p:spPr>
      </p:pic>
      <p:pic>
        <p:nvPicPr>
          <p:cNvPr id="6" name="Рисунок 5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1142984"/>
            <a:ext cx="4214835" cy="2809890"/>
          </a:xfrm>
          <a:prstGeom prst="rect">
            <a:avLst/>
          </a:prstGeom>
        </p:spPr>
      </p:pic>
      <p:pic>
        <p:nvPicPr>
          <p:cNvPr id="7" name="Рисунок 6" descr="new-21628-2012-12-0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6380" y="3786190"/>
            <a:ext cx="3619482" cy="27146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-214346" y="4429132"/>
            <a:ext cx="62151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Сделайте свой</a:t>
            </a:r>
          </a:p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правильный выбор!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eremenk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2984"/>
            <a:ext cx="9001156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Текст 5"/>
          <p:cNvSpPr txBox="1">
            <a:spLocks/>
          </p:cNvSpPr>
          <p:nvPr/>
        </p:nvSpPr>
        <p:spPr>
          <a:xfrm>
            <a:off x="714348" y="214290"/>
            <a:ext cx="7315200" cy="6858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Всем  спасибо  за  внимание !!!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7500990" cy="1052736"/>
          </a:xfrm>
        </p:spPr>
        <p:txBody>
          <a:bodyPr anchor="t"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Кого затрагивает </a:t>
            </a:r>
            <a:b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компьютерная зависимость?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FF00"/>
                </a:solidFill>
              </a:rPr>
              <a:t> </a:t>
            </a: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5" name="Picture 2" descr="http://talk.readmas.ru/images/kompyuternye_igry_za_i_protiv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1214422"/>
            <a:ext cx="3672408" cy="27543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Подросток у компьютера"/>
          <p:cNvPicPr/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628" y="1285860"/>
            <a:ext cx="3733428" cy="27546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Левая фигурная скобка 7"/>
          <p:cNvSpPr/>
          <p:nvPr/>
        </p:nvSpPr>
        <p:spPr>
          <a:xfrm rot="16200000">
            <a:off x="4049219" y="808509"/>
            <a:ext cx="1022347" cy="7834965"/>
          </a:xfrm>
          <a:prstGeom prst="leftBrace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8662" y="5072074"/>
            <a:ext cx="78581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сформирована психика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могут контролировать свое пристрастие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4612" y="4071942"/>
            <a:ext cx="33575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Почему?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357694"/>
            <a:ext cx="9144000" cy="2279672"/>
          </a:xfrm>
        </p:spPr>
        <p:txBody>
          <a:bodyPr/>
          <a:lstStyle/>
          <a:p>
            <a:r>
              <a:rPr lang="ru-RU" sz="6000" b="1" dirty="0" smtClean="0">
                <a:solidFill>
                  <a:schemeClr val="bg1"/>
                </a:solidFill>
                <a:latin typeface="Monotype Corsiva" pitchFamily="66" charset="0"/>
              </a:rPr>
              <a:t>Тренинг</a:t>
            </a:r>
            <a:br>
              <a:rPr lang="ru-RU" sz="6000" b="1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6000" b="1" dirty="0" smtClean="0">
                <a:solidFill>
                  <a:schemeClr val="bg1"/>
                </a:solidFill>
                <a:latin typeface="Monotype Corsiva" pitchFamily="66" charset="0"/>
              </a:rPr>
              <a:t>«Ваш выбор: виртуальная жизнь  или  жизнь  реальная?</a:t>
            </a:r>
            <a:endParaRPr lang="ru-RU" sz="4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47700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Правила группы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685800" algn="l"/>
                <a:tab pos="9144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Доверительный стиль общения.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685800" algn="l"/>
                <a:tab pos="9144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Общение по принципу «здесь и теперь».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685800" algn="l"/>
                <a:tab pos="9144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Персонификация высказываний.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685800" algn="l"/>
                <a:tab pos="9144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Искренность в общении.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685800" algn="l"/>
                <a:tab pos="9144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Конфиденциальность всего происходящего в группе.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685800" algn="l"/>
                <a:tab pos="9144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Недопустимость непосредственных оценок человека.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685800" algn="l"/>
                <a:tab pos="9144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можно больше контактов и общения с различными людьми.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685800" algn="l"/>
                <a:tab pos="9144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Активное участие в происходящем.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685800" algn="l"/>
                <a:tab pos="9144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Правило внимательного слушания.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1" name="Picture 3" descr="&amp;acy;&amp;ncy;&amp;icy;&amp;mcy;&amp;icy;&amp;rcy;&amp;ocy;&amp;vcy;&amp;acy;&amp;ncy;&amp;ncy;&amp;ycy;&amp;iecy; &amp;chcy;&amp;iecy;&amp;lcy;&amp;ocy;&amp;vcy;&amp;iecy;&amp;chcy;&amp;kcy;&amp;icy; - &amp;Rcy;&amp;iecy;&amp;fcy;&amp;iecy;&amp;rcy;&amp;acy;&amp;tcy;&amp;ycy; &amp;ocy;&amp;tcy; &amp;pcy;&amp;ocy;&amp;rcy;&amp;tcy;&amp;acy;&amp;lcy;&amp;acy; &quot;&amp;Zcy;&amp;ncy;&amp;acy;&amp;ncy;&amp;icy;&amp;iecy;&quot;"/>
          <p:cNvPicPr>
            <a:picLocks noChangeAspect="1" noChangeArrowheads="1"/>
          </p:cNvPicPr>
          <p:nvPr/>
        </p:nvPicPr>
        <p:blipFill>
          <a:blip r:embed="rId2"/>
          <a:srcRect l="8179" t="13872" r="13304" b="11220"/>
          <a:stretch>
            <a:fillRect/>
          </a:stretch>
        </p:blipFill>
        <p:spPr bwMode="auto">
          <a:xfrm>
            <a:off x="6429388" y="4281807"/>
            <a:ext cx="2714612" cy="229046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9" name="Picture 5" descr="attention"/>
          <p:cNvPicPr>
            <a:picLocks noChangeAspect="1" noChangeArrowheads="1"/>
          </p:cNvPicPr>
          <p:nvPr/>
        </p:nvPicPr>
        <p:blipFill>
          <a:blip r:embed="rId2"/>
          <a:srcRect t="6084"/>
          <a:stretch>
            <a:fillRect/>
          </a:stretch>
        </p:blipFill>
        <p:spPr bwMode="auto">
          <a:xfrm rot="226590">
            <a:off x="5990056" y="4524212"/>
            <a:ext cx="2951162" cy="1941512"/>
          </a:xfrm>
          <a:prstGeom prst="rect">
            <a:avLst/>
          </a:prstGeom>
          <a:noFill/>
          <a:ln w="38100" algn="in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47700"/>
          </a:xfrm>
          <a:noFill/>
          <a:ln>
            <a:solidFill>
              <a:schemeClr val="accent2"/>
            </a:solidFill>
          </a:ln>
        </p:spPr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Компьютерная зависимость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14282" y="1643050"/>
            <a:ext cx="87154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пристрастие к занятиям, связанным с использованием компьютера, приводящее к резкому сокращению всех остальных видов деятельности, ограничению общения с другими людьми.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3857620" y="1000108"/>
            <a:ext cx="714380" cy="64294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2194109">
            <a:off x="2292446" y="2921897"/>
            <a:ext cx="428628" cy="64294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20465310">
            <a:off x="5879069" y="2909603"/>
            <a:ext cx="428628" cy="64294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85720" y="3500438"/>
            <a:ext cx="3303563" cy="1071570"/>
          </a:xfrm>
          <a:prstGeom prst="rect">
            <a:avLst/>
          </a:prstGeom>
          <a:solidFill>
            <a:srgbClr val="FFFFFF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>Сетеголизм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>(интернет-зависимость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5643570" y="3571876"/>
            <a:ext cx="2928958" cy="928694"/>
          </a:xfrm>
          <a:prstGeom prst="rect">
            <a:avLst/>
          </a:prstGeom>
          <a:solidFill>
            <a:srgbClr val="FFFFFF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>Кибераддикция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>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>игромания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>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214810" y="4143380"/>
            <a:ext cx="428628" cy="64294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571736" y="4786322"/>
            <a:ext cx="3714776" cy="1500198"/>
          </a:xfrm>
          <a:prstGeom prst="rect">
            <a:avLst/>
          </a:prstGeom>
          <a:solidFill>
            <a:srgbClr val="FFFFFF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>Лудомания,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>Гемблинг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Arial" pitchFamily="34" charset="0"/>
              </a:rPr>
              <a:t>(склонность к азартным играм)</a:t>
            </a: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Рисунок 16" descr="as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66417">
            <a:off x="250504" y="4638244"/>
            <a:ext cx="2306237" cy="1857372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47700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Признаки компьютерной зависимости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14282" y="1000108"/>
            <a:ext cx="4071966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Психологические симптомы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533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хорошее самочувствие  или эйфория за компьютером;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533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невозможность остановиться;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533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увеличение количества времени, проводимого за компьютером;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533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пренебрежение семьёй и друзьями;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533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ощущение пустоты, депрессии, раздражения при нахождении не за компьютером;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533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ложь работодателям или членам семьи о своей деятельности;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5334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проблемы с работой или с учёбой.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857356" y="1928802"/>
            <a:ext cx="357190" cy="35719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4929190" y="1000108"/>
            <a:ext cx="392909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Физические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симптомы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синдром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карпального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канала (туннельное поражение нервных стволов руки, связанное с длительным напряжением мышц);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сухость в глазах;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головные боли по типу мигрени;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боли в спине;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нерегулярное питание, пропуск приёмов пищи;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пренебрежение личной гигиеной;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расстройства сна, изменение режима сна.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715140" y="1928802"/>
            <a:ext cx="357190" cy="35719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188913"/>
            <a:ext cx="8461405" cy="647700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Причины  компьютерной  зависимости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857232"/>
            <a:ext cx="857256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Нарушение процессов обмена информацией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Скрытая или явная неудовлетворенность   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окружающим миром.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Невозможность самовыражения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Нарушение социальной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адаптации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880811.jpg"/>
          <p:cNvPicPr>
            <a:picLocks noChangeAspect="1"/>
          </p:cNvPicPr>
          <p:nvPr/>
        </p:nvPicPr>
        <p:blipFill>
          <a:blip r:embed="rId2"/>
          <a:srcRect l="3846" t="5890" r="3845" b="10456"/>
          <a:stretch>
            <a:fillRect/>
          </a:stretch>
        </p:blipFill>
        <p:spPr>
          <a:xfrm>
            <a:off x="5357818" y="3702849"/>
            <a:ext cx="3786182" cy="3155151"/>
          </a:xfrm>
          <a:prstGeom prst="rect">
            <a:avLst/>
          </a:prstGeom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47700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Положительные стороны компьютерных игр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201" name="Picture 9" descr="теле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3703" y="1071546"/>
            <a:ext cx="2250297" cy="1785950"/>
          </a:xfrm>
          <a:prstGeom prst="rect">
            <a:avLst/>
          </a:prstGeom>
          <a:noFill/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14282" y="928670"/>
            <a:ext cx="671517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Логические и обучающие игры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Интересное развлечение и способ занять свое свободное время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Возможность стать главным героем игрового пространства, что нереализуемо в обычном мире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Общение с другими игроками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Познавательность.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1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4071942"/>
            <a:ext cx="3618558" cy="2536373"/>
          </a:xfrm>
          <a:prstGeom prst="rect">
            <a:avLst/>
          </a:prstGeom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47700"/>
          </a:xfrm>
        </p:spPr>
        <p:txBody>
          <a:bodyPr/>
          <a:lstStyle/>
          <a:p>
            <a:r>
              <a:rPr lang="ru-RU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Отрицательные стороны компьютерных игр</a:t>
            </a:r>
            <a:endParaRPr lang="ru-RU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42844" y="1142984"/>
            <a:ext cx="764386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Вырабатывается привычка уходить от проблем в «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виртуал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Ухудшение физического здоровья;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эмоциональной неустойчивости;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Проблемное переключение на реальную действительность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685x.jpg"/>
          <p:cNvPicPr>
            <a:picLocks noChangeAspect="1"/>
          </p:cNvPicPr>
          <p:nvPr/>
        </p:nvPicPr>
        <p:blipFill>
          <a:blip r:embed="rId2"/>
          <a:srcRect l="8167" t="37950" r="11559" b="10041"/>
          <a:stretch>
            <a:fillRect/>
          </a:stretch>
        </p:blipFill>
        <p:spPr>
          <a:xfrm>
            <a:off x="0" y="4714884"/>
            <a:ext cx="5072098" cy="1849970"/>
          </a:xfrm>
          <a:prstGeom prst="rect">
            <a:avLst/>
          </a:prstGeom>
        </p:spPr>
      </p:pic>
      <p:pic>
        <p:nvPicPr>
          <p:cNvPr id="9" name="Рисунок 8" descr="komp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1592" y="3929066"/>
            <a:ext cx="2932408" cy="2642942"/>
          </a:xfrm>
          <a:prstGeom prst="rect">
            <a:avLst/>
          </a:prstGeom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Интернет">
  <a:themeElements>
    <a:clrScheme name="Интерне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Интерне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нтерне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нтерне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нтерне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нтерне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нтерне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нтерне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нтерне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нтерне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нтерне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нтерне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нтерне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нтерне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Интернет</Template>
  <TotalTime>758</TotalTime>
  <Words>623</Words>
  <Application>Microsoft Office PowerPoint</Application>
  <PresentationFormat>Экран (4:3)</PresentationFormat>
  <Paragraphs>123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Интернет</vt:lpstr>
      <vt:lpstr>Слайд 1</vt:lpstr>
      <vt:lpstr>Кого затрагивает  компьютерная зависимость?  </vt:lpstr>
      <vt:lpstr>Тренинг «Ваш выбор: виртуальная жизнь  или  жизнь  реальная?</vt:lpstr>
      <vt:lpstr>Правила группы</vt:lpstr>
      <vt:lpstr>Компьютерная зависимость</vt:lpstr>
      <vt:lpstr>Признаки компьютерной зависимости</vt:lpstr>
      <vt:lpstr>Причины  компьютерной  зависимости</vt:lpstr>
      <vt:lpstr>Положительные стороны компьютерных игр</vt:lpstr>
      <vt:lpstr>Отрицательные стороны компьютерных игр</vt:lpstr>
      <vt:lpstr>Предвестники интернет – зависимости:</vt:lpstr>
      <vt:lpstr>Тест Кимберли Янг</vt:lpstr>
      <vt:lpstr>Упражнение  «Я в виртуальной и реальной жизни»</vt:lpstr>
      <vt:lpstr>Упражнение  «Понимание  целей»</vt:lpstr>
      <vt:lpstr>Можно так…</vt:lpstr>
      <vt:lpstr>А можно так!!!</vt:lpstr>
      <vt:lpstr>Слайд 16</vt:lpstr>
    </vt:vector>
  </TitlesOfParts>
  <Company>---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Сергей</cp:lastModifiedBy>
  <cp:revision>30</cp:revision>
  <dcterms:created xsi:type="dcterms:W3CDTF">2011-08-27T15:04:37Z</dcterms:created>
  <dcterms:modified xsi:type="dcterms:W3CDTF">2015-02-16T12:12:19Z</dcterms:modified>
</cp:coreProperties>
</file>